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78" r:id="rId12"/>
    <p:sldId id="264" r:id="rId13"/>
    <p:sldId id="265" r:id="rId14"/>
    <p:sldId id="266" r:id="rId15"/>
    <p:sldId id="279" r:id="rId16"/>
    <p:sldId id="280" r:id="rId17"/>
    <p:sldId id="281" r:id="rId18"/>
    <p:sldId id="282" r:id="rId19"/>
    <p:sldId id="283" r:id="rId20"/>
    <p:sldId id="267" r:id="rId21"/>
    <p:sldId id="274" r:id="rId22"/>
    <p:sldId id="284" r:id="rId23"/>
    <p:sldId id="285" r:id="rId24"/>
    <p:sldId id="273" r:id="rId25"/>
    <p:sldId id="2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74" autoAdjust="0"/>
    <p:restoredTop sz="86463" autoAdjust="0"/>
  </p:normalViewPr>
  <p:slideViewPr>
    <p:cSldViewPr snapToGrid="0">
      <p:cViewPr varScale="1">
        <p:scale>
          <a:sx n="110" d="100"/>
          <a:sy n="110" d="100"/>
        </p:scale>
        <p:origin x="52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5/27/25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5/27/25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510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320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58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176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09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/>
              <a:t>COMPARE IT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3"/>
            <a:ext cx="4989628" cy="2749997"/>
          </a:xfrm>
        </p:spPr>
        <p:txBody>
          <a:bodyPr>
            <a:normAutofit/>
          </a:bodyPr>
          <a:lstStyle/>
          <a:p>
            <a:r>
              <a:rPr lang="en-ZA" b="1" i="0" u="none" strike="noStrike" dirty="0">
                <a:solidFill>
                  <a:srgbClr val="3E55C9"/>
                </a:solidFill>
                <a:effectLst/>
                <a:latin typeface="Arial" panose="020B0604020202020204" pitchFamily="34" charset="0"/>
              </a:rPr>
              <a:t>AYUSH BEEKUM</a:t>
            </a:r>
          </a:p>
          <a:p>
            <a:r>
              <a:rPr lang="en-ZA" b="1" i="0" u="none" strike="noStrike" dirty="0">
                <a:solidFill>
                  <a:srgbClr val="3E55C9"/>
                </a:solidFill>
                <a:effectLst/>
                <a:latin typeface="Arial" panose="020B0604020202020204" pitchFamily="34" charset="0"/>
              </a:rPr>
              <a:t>SHAVIR VALLABH</a:t>
            </a:r>
          </a:p>
          <a:p>
            <a:r>
              <a:rPr lang="en-ZA" b="1" i="0" u="none" strike="noStrike" dirty="0">
                <a:solidFill>
                  <a:srgbClr val="3E55C9"/>
                </a:solidFill>
                <a:effectLst/>
                <a:latin typeface="Arial" panose="020B0604020202020204" pitchFamily="34" charset="0"/>
              </a:rPr>
              <a:t>JAITIN MOODALLY</a:t>
            </a:r>
            <a:endParaRPr lang="en-ZA" b="1" dirty="0">
              <a:solidFill>
                <a:srgbClr val="3E55C9"/>
              </a:solidFill>
              <a:latin typeface="Arial" panose="020B0604020202020204" pitchFamily="34" charset="0"/>
            </a:endParaRPr>
          </a:p>
          <a:p>
            <a:r>
              <a:rPr lang="en-ZA" b="1" i="0" u="none" strike="noStrike" dirty="0">
                <a:solidFill>
                  <a:srgbClr val="3E55C9"/>
                </a:solidFill>
                <a:effectLst/>
                <a:latin typeface="Arial" panose="020B0604020202020204" pitchFamily="34" charset="0"/>
              </a:rPr>
              <a:t>CHINMAYI SANTHOSH</a:t>
            </a:r>
          </a:p>
          <a:p>
            <a:r>
              <a:rPr lang="en-ZA" b="1" i="0" u="none" strike="noStrike" dirty="0">
                <a:solidFill>
                  <a:srgbClr val="3E55C9"/>
                </a:solidFill>
                <a:effectLst/>
                <a:latin typeface="Arial" panose="020B0604020202020204" pitchFamily="34" charset="0"/>
              </a:rPr>
              <a:t>DIYA NAROTAM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6922876" cy="687834"/>
          </a:xfrm>
        </p:spPr>
        <p:txBody>
          <a:bodyPr>
            <a:normAutofit/>
          </a:bodyPr>
          <a:lstStyle/>
          <a:p>
            <a:r>
              <a:rPr lang="en-US" sz="2000" noProof="0" dirty="0"/>
              <a:t>Task 4: RELATION SCHEMA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619512-A1D4-44AD-8188-F1687FC50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95" name="Slide Number Placeholder 4">
            <a:extLst>
              <a:ext uri="{FF2B5EF4-FFF2-40B4-BE49-F238E27FC236}">
                <a16:creationId xmlns:a16="http://schemas.microsoft.com/office/drawing/2014/main" id="{933131C0-8A6F-AE4B-4935-BF7B34706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8D1FC6F8-0BCD-47E9-9C64-690771D9C143}" type="slidenum">
              <a:rPr lang="en-US" smtClean="0"/>
              <a:pPr>
                <a:spcAft>
                  <a:spcPts val="600"/>
                </a:spcAft>
                <a:defRPr/>
              </a:pPr>
              <a:t>10</a:t>
            </a:fld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D8E434B-4C58-F948-B14B-75F497857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48" y="1058772"/>
            <a:ext cx="10351103" cy="534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415309"/>
            <a:ext cx="7323836" cy="743753"/>
          </a:xfrm>
        </p:spPr>
        <p:txBody>
          <a:bodyPr/>
          <a:lstStyle/>
          <a:p>
            <a:r>
              <a:rPr lang="en-US" dirty="0"/>
              <a:t>Our DATABASE STRUCTURE</a:t>
            </a:r>
            <a:br>
              <a:rPr lang="en-US" dirty="0"/>
            </a:br>
            <a:r>
              <a:rPr lang="en-US" dirty="0"/>
              <a:t>user table:</a:t>
            </a:r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202891BF-DCB2-480A-BAB9-0C3CDD92B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99A1ED1C-790E-44E3-B2F4-DE91FE038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5DD2FE-5E39-1648-A768-BF5CE6A636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94" y="1460088"/>
            <a:ext cx="10281350" cy="45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EFD833E-394A-EFE5-F00C-EB87D9E03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6922876" cy="687834"/>
          </a:xfrm>
        </p:spPr>
        <p:txBody>
          <a:bodyPr/>
          <a:lstStyle/>
          <a:p>
            <a:r>
              <a:rPr lang="en-US" dirty="0"/>
              <a:t>PRODUCT TABLE: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574DB0-928C-8E48-A09E-305E7A7C34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49" y="1215376"/>
            <a:ext cx="10953214" cy="4928946"/>
          </a:xfrm>
          <a:prstGeom prst="rect">
            <a:avLst/>
          </a:prstGeom>
          <a:noFill/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D09922-CBDC-184C-BF61-F7B13CABC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725CC8-107B-A54A-88D8-D2A582474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D1FC6F8-0BCD-47E9-9C64-690771D9C143}" type="slidenum">
              <a:rPr lang="en-US" smtClean="0"/>
              <a:pPr>
                <a:spcAft>
                  <a:spcPts val="600"/>
                </a:spcAft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53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05FB8D3-D4A6-C474-8653-A3D4EB07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6922876" cy="687834"/>
          </a:xfrm>
        </p:spPr>
        <p:txBody>
          <a:bodyPr/>
          <a:lstStyle/>
          <a:p>
            <a:r>
              <a:rPr lang="en-US" dirty="0"/>
              <a:t>OFFERS TABLE: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19E902-EB8E-3042-BDCB-B40298528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85" y="1215376"/>
            <a:ext cx="11025034" cy="4730662"/>
          </a:xfrm>
          <a:prstGeom prst="rect">
            <a:avLst/>
          </a:prstGeom>
          <a:noFill/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25A952D-3AAC-4A48-B8E6-FCDB49C98A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B72D3F-6C31-B34A-9DBB-2CE6F063D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D1FC6F8-0BCD-47E9-9C64-690771D9C143}" type="slidenum">
              <a:rPr lang="en-US" smtClean="0"/>
              <a:pPr>
                <a:spcAft>
                  <a:spcPts val="600"/>
                </a:spcAft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52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A7704FC-0BE8-7E53-7925-255304E1D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6922876" cy="687834"/>
          </a:xfrm>
        </p:spPr>
        <p:txBody>
          <a:bodyPr/>
          <a:lstStyle/>
          <a:p>
            <a:r>
              <a:rPr lang="en-US" dirty="0"/>
              <a:t>review TABLE: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C4BE5C-4311-9D42-A506-4E8529029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47" y="1574374"/>
            <a:ext cx="11294929" cy="4659157"/>
          </a:xfrm>
          <a:prstGeom prst="rect">
            <a:avLst/>
          </a:prstGeom>
          <a:noFill/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E0496B7-5AC0-9340-AB92-2357FCADC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905D33-CE12-AA42-AB56-3FB7CD9B4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D1FC6F8-0BCD-47E9-9C64-690771D9C143}" type="slidenum">
              <a:rPr lang="en-US" smtClean="0"/>
              <a:pPr>
                <a:spcAft>
                  <a:spcPts val="600"/>
                </a:spcAft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03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A7704FC-0BE8-7E53-7925-255304E1D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6922876" cy="687834"/>
          </a:xfrm>
        </p:spPr>
        <p:txBody>
          <a:bodyPr/>
          <a:lstStyle/>
          <a:p>
            <a:r>
              <a:rPr lang="en-US" dirty="0" err="1"/>
              <a:t>Product_image</a:t>
            </a:r>
            <a:r>
              <a:rPr lang="en-US" dirty="0"/>
              <a:t> TABLE: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E0496B7-5AC0-9340-AB92-2357FCADC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905D33-CE12-AA42-AB56-3FB7CD9B4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D1FC6F8-0BCD-47E9-9C64-690771D9C143}" type="slidenum">
              <a:rPr lang="en-US" smtClean="0"/>
              <a:pPr>
                <a:spcAft>
                  <a:spcPts val="600"/>
                </a:spcAft>
                <a:defRPr/>
              </a:pPr>
              <a:t>15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CE5EC6-221C-AD4D-B73B-AEF2511A9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74" y="1447096"/>
            <a:ext cx="10721758" cy="488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9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A7704FC-0BE8-7E53-7925-255304E1D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6922876" cy="687834"/>
          </a:xfrm>
        </p:spPr>
        <p:txBody>
          <a:bodyPr/>
          <a:lstStyle/>
          <a:p>
            <a:r>
              <a:rPr lang="en-US" dirty="0"/>
              <a:t>retailer TABLE: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E0496B7-5AC0-9340-AB92-2357FCADC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905D33-CE12-AA42-AB56-3FB7CD9B4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D1FC6F8-0BCD-47E9-9C64-690771D9C143}" type="slidenum">
              <a:rPr lang="en-US" smtClean="0"/>
              <a:pPr>
                <a:spcAft>
                  <a:spcPts val="600"/>
                </a:spcAft>
                <a:defRPr/>
              </a:pPr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E809D-2B74-4049-BCCD-F5789BEAD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75" y="1315187"/>
            <a:ext cx="10945262" cy="478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11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B5DCDD26-2EBE-4DA1-88E6-739CC32A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3400" y="2640516"/>
            <a:ext cx="1359088" cy="1271629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5DC8A-F469-4525-9B35-A48C39C6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46973" y="2624160"/>
            <a:ext cx="1424834" cy="1304339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532D8B-A149-411A-B087-EBA1EE6C6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01843" y="2633307"/>
            <a:ext cx="1269891" cy="1304338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itle 52">
            <a:extLst>
              <a:ext uri="{FF2B5EF4-FFF2-40B4-BE49-F238E27FC236}">
                <a16:creationId xmlns:a16="http://schemas.microsoft.com/office/drawing/2014/main" id="{24046B9E-C52D-4466-AE77-E724F5B0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345" y="1158710"/>
            <a:ext cx="5611660" cy="677782"/>
          </a:xfrm>
        </p:spPr>
        <p:txBody>
          <a:bodyPr/>
          <a:lstStyle/>
          <a:p>
            <a:r>
              <a:rPr lang="en-US" dirty="0"/>
              <a:t>Task 5: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8F2B12-A6FB-49BB-8D11-55B45902D3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9730" y="1836492"/>
            <a:ext cx="5152539" cy="718457"/>
          </a:xfrm>
        </p:spPr>
        <p:txBody>
          <a:bodyPr/>
          <a:lstStyle/>
          <a:p>
            <a:r>
              <a:rPr lang="en-ZA" dirty="0"/>
              <a:t>Web-based Application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F406394-948C-4B32-9F32-893A9CDFB90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79846" y="2761189"/>
            <a:ext cx="1359088" cy="983644"/>
          </a:xfrm>
        </p:spPr>
        <p:txBody>
          <a:bodyPr/>
          <a:lstStyle/>
          <a:p>
            <a:r>
              <a:rPr lang="en-US" sz="1400" dirty="0"/>
              <a:t>Admin controls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4D6CB0C-A7D9-4409-AB5D-E136D3307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3400" y="4184582"/>
            <a:ext cx="1359088" cy="242809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Login/signup for customers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Admin access via backend only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Separate dashboards (user/admin)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57077DD-31D5-47C0-8A51-7084E938B9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868683" y="4184581"/>
            <a:ext cx="1706966" cy="232773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Exclusive: Add/edit/delete products &amp; categories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Manage retailers, brands &amp; product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No SQL knowledge required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7D0D0D6-1ED1-462C-B06F-D055EA885C5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301843" y="4180442"/>
            <a:ext cx="1359088" cy="232773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Prices, images &amp; descriptions visible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Gallery view for product images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Multi-retailer price comparison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A4EFB0B-EDB6-4E5D-BD82-B6F5A96E2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7A7A317-65B9-416D-A896-F174F465E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310C0B-5340-A44F-9E6C-9BAA9FD09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7929" y="2619880"/>
            <a:ext cx="1269891" cy="1304338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59">
            <a:extLst>
              <a:ext uri="{FF2B5EF4-FFF2-40B4-BE49-F238E27FC236}">
                <a16:creationId xmlns:a16="http://schemas.microsoft.com/office/drawing/2014/main" id="{F18EBD1D-C9AF-BA47-ADCB-1DFE96A46FC5}"/>
              </a:ext>
            </a:extLst>
          </p:cNvPr>
          <p:cNvSpPr txBox="1">
            <a:spLocks/>
          </p:cNvSpPr>
          <p:nvPr/>
        </p:nvSpPr>
        <p:spPr>
          <a:xfrm>
            <a:off x="7253330" y="4303052"/>
            <a:ext cx="1359088" cy="232773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Sort/filter by category, price, name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Search functionality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Reviews/ratings (logged-in users only)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86E038-F805-9A44-AE51-A63776C00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4015" y="2618203"/>
            <a:ext cx="1269891" cy="1304338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E5E52599-1924-3B4B-8B1C-7D28598815EA}"/>
              </a:ext>
            </a:extLst>
          </p:cNvPr>
          <p:cNvSpPr txBox="1">
            <a:spLocks/>
          </p:cNvSpPr>
          <p:nvPr/>
        </p:nvSpPr>
        <p:spPr>
          <a:xfrm>
            <a:off x="9204817" y="4180441"/>
            <a:ext cx="1359088" cy="232773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Prepared statements prevent SQL injection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Timestamped user reviews</a:t>
            </a:r>
          </a:p>
        </p:txBody>
      </p:sp>
      <p:sp>
        <p:nvSpPr>
          <p:cNvPr id="23" name="Text Placeholder 31">
            <a:extLst>
              <a:ext uri="{FF2B5EF4-FFF2-40B4-BE49-F238E27FC236}">
                <a16:creationId xmlns:a16="http://schemas.microsoft.com/office/drawing/2014/main" id="{51A04044-ED0E-D549-80F1-BDC67D821A23}"/>
              </a:ext>
            </a:extLst>
          </p:cNvPr>
          <p:cNvSpPr txBox="1">
            <a:spLocks/>
          </p:cNvSpPr>
          <p:nvPr/>
        </p:nvSpPr>
        <p:spPr>
          <a:xfrm>
            <a:off x="783400" y="2761189"/>
            <a:ext cx="1359088" cy="98364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User management</a:t>
            </a:r>
          </a:p>
        </p:txBody>
      </p:sp>
      <p:sp>
        <p:nvSpPr>
          <p:cNvPr id="26" name="Text Placeholder 31">
            <a:extLst>
              <a:ext uri="{FF2B5EF4-FFF2-40B4-BE49-F238E27FC236}">
                <a16:creationId xmlns:a16="http://schemas.microsoft.com/office/drawing/2014/main" id="{7ED41A4F-3F43-2844-B41A-ECDC9EA1EAB7}"/>
              </a:ext>
            </a:extLst>
          </p:cNvPr>
          <p:cNvSpPr txBox="1">
            <a:spLocks/>
          </p:cNvSpPr>
          <p:nvPr/>
        </p:nvSpPr>
        <p:spPr>
          <a:xfrm>
            <a:off x="5257244" y="2761189"/>
            <a:ext cx="1359088" cy="98364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Product display</a:t>
            </a:r>
          </a:p>
        </p:txBody>
      </p:sp>
      <p:sp>
        <p:nvSpPr>
          <p:cNvPr id="27" name="Text Placeholder 31">
            <a:extLst>
              <a:ext uri="{FF2B5EF4-FFF2-40B4-BE49-F238E27FC236}">
                <a16:creationId xmlns:a16="http://schemas.microsoft.com/office/drawing/2014/main" id="{8A05C407-F85D-5441-87DF-B0FD9676E2A6}"/>
              </a:ext>
            </a:extLst>
          </p:cNvPr>
          <p:cNvSpPr txBox="1">
            <a:spLocks/>
          </p:cNvSpPr>
          <p:nvPr/>
        </p:nvSpPr>
        <p:spPr>
          <a:xfrm>
            <a:off x="7253330" y="2740909"/>
            <a:ext cx="1359088" cy="98364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User features</a:t>
            </a:r>
          </a:p>
        </p:txBody>
      </p:sp>
      <p:sp>
        <p:nvSpPr>
          <p:cNvPr id="28" name="Text Placeholder 31">
            <a:extLst>
              <a:ext uri="{FF2B5EF4-FFF2-40B4-BE49-F238E27FC236}">
                <a16:creationId xmlns:a16="http://schemas.microsoft.com/office/drawing/2014/main" id="{C28996EA-CD27-D745-BDA4-22F1E0DD69D0}"/>
              </a:ext>
            </a:extLst>
          </p:cNvPr>
          <p:cNvSpPr txBox="1">
            <a:spLocks/>
          </p:cNvSpPr>
          <p:nvPr/>
        </p:nvSpPr>
        <p:spPr>
          <a:xfrm>
            <a:off x="9244466" y="2740909"/>
            <a:ext cx="1359088" cy="98364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991594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680" y="624292"/>
            <a:ext cx="3074266" cy="492302"/>
          </a:xfrm>
        </p:spPr>
        <p:txBody>
          <a:bodyPr/>
          <a:lstStyle/>
          <a:p>
            <a:r>
              <a:rPr lang="en-US" dirty="0"/>
              <a:t>Task 6: data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87457" y="1274851"/>
            <a:ext cx="4404517" cy="277049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Used </a:t>
            </a:r>
            <a:r>
              <a:rPr lang="en-ZA" b="1" i="0" dirty="0">
                <a:solidFill>
                  <a:srgbClr val="F8FAFF"/>
                </a:solidFill>
                <a:effectLst/>
                <a:latin typeface="quote-cjk-patch"/>
              </a:rPr>
              <a:t>Web </a:t>
            </a:r>
            <a:r>
              <a:rPr lang="en-ZA" b="1" i="0" dirty="0" err="1">
                <a:solidFill>
                  <a:srgbClr val="F8FAFF"/>
                </a:solidFill>
                <a:effectLst/>
                <a:latin typeface="quote-cjk-patch"/>
              </a:rPr>
              <a:t>Scraper.io</a:t>
            </a: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 (Chrome extension)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Created </a:t>
            </a:r>
            <a:r>
              <a:rPr lang="en-ZA" b="1" i="0" dirty="0">
                <a:solidFill>
                  <a:srgbClr val="F8FAFF"/>
                </a:solidFill>
                <a:effectLst/>
                <a:latin typeface="quote-cjk-patch"/>
              </a:rPr>
              <a:t>custom sitemaps</a:t>
            </a: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 per product category &amp; retailer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Configured </a:t>
            </a:r>
            <a:r>
              <a:rPr lang="en-ZA" b="1" i="0" dirty="0">
                <a:solidFill>
                  <a:srgbClr val="F8FAFF"/>
                </a:solidFill>
                <a:effectLst/>
                <a:latin typeface="quote-cjk-patch"/>
              </a:rPr>
              <a:t>precise selectors</a:t>
            </a: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 for target data 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Automated extraction of product info for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Executed automated scraping via configured sitemaps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Extracted targeted product datapoints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Organized raw data into structured Excel sheets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Prepared for database integration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ZA" b="0" i="0" dirty="0">
              <a:solidFill>
                <a:srgbClr val="F8FAFF"/>
              </a:solidFill>
              <a:effectLst/>
              <a:latin typeface="quote-cjk-patch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AB465D-F624-8A4D-B42A-EFE32F4A6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0" y="215014"/>
            <a:ext cx="6953721" cy="189357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134002-1DB1-0F43-B83F-0BBFF4265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99" y="2278145"/>
            <a:ext cx="6953721" cy="1834821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36D3DB-E473-8E42-9D65-41DEDD2DC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98" y="4282527"/>
            <a:ext cx="6953721" cy="198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25DC7-C87F-3747-8F32-F7330FC18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dirty="0"/>
              <a:t>Task 7: Analyze and optimize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661398-1931-8346-B328-FFEDB3C26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7272" y="1410177"/>
            <a:ext cx="3732212" cy="5068887"/>
          </a:xfrm>
        </p:spPr>
        <p:txBody>
          <a:bodyPr>
            <a:normAutofit/>
          </a:bodyPr>
          <a:lstStyle/>
          <a:p>
            <a:r>
              <a:rPr lang="en-ZA" sz="1800" b="1" i="0" dirty="0">
                <a:effectLst/>
              </a:rPr>
              <a:t>1. Initial Performance (Before Index)</a:t>
            </a:r>
            <a:endParaRPr lang="en-ZA" sz="1800" b="0" i="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ZA" sz="1800" b="1" i="0" dirty="0">
                <a:effectLst/>
              </a:rPr>
              <a:t>Query</a:t>
            </a:r>
            <a:r>
              <a:rPr lang="en-ZA" sz="1800" b="0" i="0" dirty="0">
                <a:effectLst/>
              </a:rPr>
              <a:t>: SELECT * FROM product WHERE category = 'Audio'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sz="1800" b="1" i="0" dirty="0">
                <a:effectLst/>
              </a:rPr>
              <a:t>Output</a:t>
            </a:r>
            <a:r>
              <a:rPr lang="en-ZA" sz="1800" b="0" i="0" dirty="0">
                <a:effectLst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800" b="0" i="0" dirty="0">
                <a:effectLst/>
              </a:rPr>
              <a:t>type: ALL (Full table scan)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800" b="0" i="0" dirty="0">
                <a:effectLst/>
              </a:rPr>
              <a:t>key: NULL (No index used)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800" b="0" i="0" dirty="0">
                <a:effectLst/>
              </a:rPr>
              <a:t>rows: 300 (All rows scanned)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sz="1800" b="1" i="0" dirty="0">
                <a:effectLst/>
              </a:rPr>
              <a:t>Execution Time</a:t>
            </a:r>
            <a:r>
              <a:rPr lang="en-ZA" sz="1800" b="0" i="0" dirty="0">
                <a:effectLst/>
              </a:rPr>
              <a:t>: </a:t>
            </a:r>
            <a:r>
              <a:rPr lang="en-ZA" sz="1800" b="1" i="0" dirty="0">
                <a:effectLst/>
              </a:rPr>
              <a:t>2-5 </a:t>
            </a:r>
            <a:r>
              <a:rPr lang="en-ZA" sz="1800" b="1" i="0" dirty="0" err="1">
                <a:effectLst/>
              </a:rPr>
              <a:t>ms</a:t>
            </a:r>
            <a:r>
              <a:rPr lang="en-ZA" sz="1800" b="0" i="0" dirty="0">
                <a:effectLst/>
              </a:rPr>
              <a:t> (Inefficient for scaling)</a:t>
            </a:r>
          </a:p>
          <a:p>
            <a:r>
              <a:rPr lang="en-ZA" sz="1800" b="1" i="0" dirty="0">
                <a:effectLst/>
              </a:rPr>
              <a:t>2. Identified Bottleneck</a:t>
            </a:r>
            <a:endParaRPr lang="en-ZA" sz="1800" b="0" i="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ZA" sz="1800" b="1" i="0" dirty="0">
                <a:effectLst/>
              </a:rPr>
              <a:t>Full table scan</a:t>
            </a:r>
            <a:r>
              <a:rPr lang="en-ZA" sz="1800" b="0" i="0" dirty="0">
                <a:effectLst/>
              </a:rPr>
              <a:t> → O(n) complexity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sz="1800" b="1" i="0" dirty="0">
                <a:effectLst/>
              </a:rPr>
              <a:t>No index</a:t>
            </a:r>
            <a:r>
              <a:rPr lang="en-ZA" sz="1800" b="0" i="0" dirty="0">
                <a:effectLst/>
              </a:rPr>
              <a:t> on category column</a:t>
            </a:r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9362F-A22D-9346-9AEF-06A32C881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40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86D9A-4A2F-C342-AC84-D1547F90B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D1FC6F8-0BCD-47E9-9C64-690771D9C143}" type="slidenum">
              <a:rPr lang="en-US" smtClean="0"/>
              <a:pPr>
                <a:spcAft>
                  <a:spcPts val="600"/>
                </a:spcAft>
                <a:defRPr/>
              </a:pPr>
              <a:t>19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49D1164-9BB4-3D43-9FE1-BB585477DAD6}"/>
              </a:ext>
            </a:extLst>
          </p:cNvPr>
          <p:cNvSpPr txBox="1">
            <a:spLocks/>
          </p:cNvSpPr>
          <p:nvPr/>
        </p:nvSpPr>
        <p:spPr>
          <a:xfrm>
            <a:off x="4616450" y="1410176"/>
            <a:ext cx="4381776" cy="5068887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b="1" i="0" kern="1200" dirty="0">
                <a:effectLst/>
              </a:rPr>
              <a:t>3. Optimization Applied</a:t>
            </a:r>
            <a:endParaRPr lang="en-US" sz="6400" b="0" i="0" kern="12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6400" b="1" i="0" kern="1200" dirty="0">
                <a:effectLst/>
              </a:rPr>
              <a:t> Added Index</a:t>
            </a:r>
            <a:r>
              <a:rPr lang="en-US" sz="6400" b="0" i="0" kern="1200" dirty="0">
                <a:effectLst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6400" b="0" i="0" kern="1200" dirty="0" err="1">
                <a:effectLst/>
              </a:rPr>
              <a:t>sql</a:t>
            </a:r>
            <a:endParaRPr lang="en-US" sz="6400" b="0" i="0" kern="12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6400" b="0" i="0" u="none" strike="noStrike" kern="1200" dirty="0">
                <a:effectLst/>
              </a:rPr>
              <a:t>Copy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6400" b="0" i="0" u="none" strike="noStrike" kern="1200" dirty="0">
                <a:effectLst/>
              </a:rPr>
              <a:t>Download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6400" b="0" i="0" kern="1200" dirty="0">
                <a:effectLst/>
              </a:rPr>
              <a:t>ALTER TABLE product ADD INDEX (category);</a:t>
            </a:r>
          </a:p>
          <a:p>
            <a:r>
              <a:rPr lang="en-US" sz="6400" b="1" i="0" kern="1200" dirty="0">
                <a:effectLst/>
              </a:rPr>
              <a:t>4. Improved Performance (After Index)</a:t>
            </a:r>
            <a:endParaRPr lang="en-US" sz="6400" b="0" i="0" kern="12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6400" b="1" i="0" kern="1200" dirty="0">
                <a:effectLst/>
              </a:rPr>
              <a:t> Output</a:t>
            </a:r>
            <a:r>
              <a:rPr lang="en-US" sz="6400" b="0" i="0" kern="1200" dirty="0">
                <a:effectLst/>
              </a:rPr>
              <a:t>: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sz="6400" b="0" i="0" kern="1200" dirty="0">
                <a:solidFill>
                  <a:schemeClr val="bg1"/>
                </a:solidFill>
                <a:effectLst/>
              </a:rPr>
              <a:t>type: ref (Indexed search)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sz="6400" b="0" i="0" kern="1200" dirty="0">
                <a:solidFill>
                  <a:schemeClr val="bg1"/>
                </a:solidFill>
                <a:effectLst/>
              </a:rPr>
              <a:t>key: category (Index used)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sz="6400" b="0" i="0" kern="1200" dirty="0">
                <a:solidFill>
                  <a:schemeClr val="bg1"/>
                </a:solidFill>
                <a:effectLst/>
              </a:rPr>
              <a:t>rows: ~30 (Only matching rows scanned)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6400" b="1" i="0" kern="1200" dirty="0">
                <a:effectLst/>
              </a:rPr>
              <a:t>Execution Time</a:t>
            </a:r>
            <a:r>
              <a:rPr lang="en-US" sz="6400" b="0" i="0" kern="1200" dirty="0">
                <a:effectLst/>
              </a:rPr>
              <a:t>: </a:t>
            </a:r>
            <a:r>
              <a:rPr lang="en-US" sz="6400" b="1" i="0" kern="1200" dirty="0">
                <a:effectLst/>
              </a:rPr>
              <a:t>0.5-1 </a:t>
            </a:r>
            <a:r>
              <a:rPr lang="en-US" sz="6400" b="1" i="0" kern="1200" dirty="0" err="1">
                <a:effectLst/>
              </a:rPr>
              <a:t>ms</a:t>
            </a:r>
            <a:r>
              <a:rPr lang="en-US" sz="6400" b="0" i="0" kern="1200" dirty="0">
                <a:effectLst/>
              </a:rPr>
              <a:t> (</a:t>
            </a:r>
            <a:r>
              <a:rPr lang="en-US" sz="6400" b="1" i="0" kern="1200" dirty="0">
                <a:effectLst/>
              </a:rPr>
              <a:t>2.5x faster</a:t>
            </a:r>
            <a:r>
              <a:rPr lang="en-US" sz="6400" b="0" i="0" kern="1200" dirty="0">
                <a:effectLst/>
              </a:rPr>
              <a:t>)</a:t>
            </a:r>
          </a:p>
          <a:p>
            <a:r>
              <a:rPr lang="en-US" sz="6400" b="1" i="0" kern="1200" dirty="0">
                <a:effectLst/>
              </a:rPr>
              <a:t>5. Why Faster?</a:t>
            </a:r>
            <a:endParaRPr lang="en-US" sz="6400" b="0" i="0" kern="12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6400" b="1" i="0" kern="1200" dirty="0">
                <a:effectLst/>
              </a:rPr>
              <a:t>B-Tree Index</a:t>
            </a:r>
            <a:r>
              <a:rPr lang="en-US" sz="6400" b="0" i="0" kern="1200" dirty="0">
                <a:effectLst/>
              </a:rPr>
              <a:t> enables O(log n) search complexity: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sz="6400" b="0" i="0" kern="1200" dirty="0">
                <a:solidFill>
                  <a:schemeClr val="bg1"/>
                </a:solidFill>
                <a:effectLst/>
              </a:rPr>
              <a:t>Directly jumps to 'Audio' entries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sz="6400" b="0" i="0" kern="1200" dirty="0">
                <a:solidFill>
                  <a:schemeClr val="bg1"/>
                </a:solidFill>
                <a:effectLst/>
              </a:rPr>
              <a:t>Reads </a:t>
            </a:r>
            <a:r>
              <a:rPr lang="en-US" sz="6400" b="1" i="0" kern="1200" dirty="0">
                <a:solidFill>
                  <a:schemeClr val="bg1"/>
                </a:solidFill>
                <a:effectLst/>
              </a:rPr>
              <a:t>only relevant rows</a:t>
            </a:r>
            <a:r>
              <a:rPr lang="en-US" sz="6400" b="0" i="0" kern="1200" dirty="0">
                <a:solidFill>
                  <a:schemeClr val="bg1"/>
                </a:solidFill>
                <a:effectLst/>
              </a:rPr>
              <a:t> (avoids full scans)</a:t>
            </a:r>
          </a:p>
          <a:p>
            <a:endParaRPr lang="en-US" sz="1300" kern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495E8-3C55-4B40-8110-844F3F0043EE}"/>
              </a:ext>
            </a:extLst>
          </p:cNvPr>
          <p:cNvSpPr txBox="1"/>
          <p:nvPr/>
        </p:nvSpPr>
        <p:spPr>
          <a:xfrm>
            <a:off x="2849217" y="31407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73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 dirty="0"/>
              <a:t>GROUP ROLES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3463540"/>
          </a:xfrm>
        </p:spPr>
        <p:txBody>
          <a:bodyPr/>
          <a:lstStyle/>
          <a:p>
            <a:r>
              <a:rPr lang="en-US" dirty="0"/>
              <a:t>We divided the team into 2 parts, namely the backend team and frontend team. 2 people worked on creating our user friendly and interactive UI, and 3 people working on the functionality and API to make the website come to life and become fully functional, including integrating frontend with the backend</a:t>
            </a:r>
          </a:p>
          <a:p>
            <a:r>
              <a:rPr lang="en-US" dirty="0"/>
              <a:t>Frontend team: </a:t>
            </a:r>
            <a:r>
              <a:rPr lang="en-ZA" b="1" i="0" u="none" strike="noStrike" dirty="0">
                <a:solidFill>
                  <a:srgbClr val="3E55C9"/>
                </a:solidFill>
                <a:effectLst/>
                <a:latin typeface="Arial" panose="020B0604020202020204" pitchFamily="34" charset="0"/>
              </a:rPr>
              <a:t>CHINMAYI SANTHOSH, DIYA NAROTAM</a:t>
            </a:r>
          </a:p>
          <a:p>
            <a:r>
              <a:rPr lang="en-US" dirty="0"/>
              <a:t>Backend team: </a:t>
            </a:r>
            <a:r>
              <a:rPr lang="en-ZA" b="1" i="0" u="none" strike="noStrike" dirty="0">
                <a:solidFill>
                  <a:srgbClr val="3E55C9"/>
                </a:solidFill>
                <a:effectLst/>
                <a:latin typeface="Arial" panose="020B0604020202020204" pitchFamily="34" charset="0"/>
              </a:rPr>
              <a:t>AYUSH BEEKUM, SHAVIR VALLABH,</a:t>
            </a:r>
          </a:p>
          <a:p>
            <a:r>
              <a:rPr lang="en-ZA" b="1" i="0" u="none" strike="noStrike" dirty="0">
                <a:solidFill>
                  <a:srgbClr val="3E55C9"/>
                </a:solidFill>
                <a:effectLst/>
                <a:latin typeface="Arial" panose="020B0604020202020204" pitchFamily="34" charset="0"/>
              </a:rPr>
              <a:t>JAITIN MOODALLY</a:t>
            </a:r>
            <a:endParaRPr lang="en-ZA" b="1" dirty="0">
              <a:solidFill>
                <a:srgbClr val="3E55C9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16" name="Picture Placeholder 115" descr="A group of people in a room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453" y="1433033"/>
            <a:ext cx="3527091" cy="3463540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E23FD-BE85-6A4E-9F9A-31AE0F127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45511"/>
            <a:ext cx="5124189" cy="492302"/>
          </a:xfrm>
        </p:spPr>
        <p:txBody>
          <a:bodyPr/>
          <a:lstStyle/>
          <a:p>
            <a:r>
              <a:rPr lang="en-US" dirty="0"/>
              <a:t>Task 8: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EDE42-E7BD-EE4A-97CA-63FD5B4ED0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939054"/>
            <a:ext cx="4856479" cy="4979892"/>
          </a:xfrm>
        </p:spPr>
        <p:txBody>
          <a:bodyPr/>
          <a:lstStyle/>
          <a:p>
            <a:pPr algn="l"/>
            <a:r>
              <a:rPr lang="en-ZA" b="1" i="0" dirty="0">
                <a:solidFill>
                  <a:srgbClr val="F8FAFF"/>
                </a:solidFill>
                <a:effectLst/>
                <a:latin typeface="quote-cjk-patch"/>
              </a:rPr>
              <a:t>Git Version Control</a:t>
            </a:r>
            <a:endParaRPr lang="en-ZA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ZA" b="1" i="0" dirty="0">
                <a:solidFill>
                  <a:srgbClr val="F8FAFF"/>
                </a:solidFill>
                <a:effectLst/>
                <a:latin typeface="quote-cjk-patch"/>
              </a:rPr>
              <a:t>Branching Strategy</a:t>
            </a: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F8FAFF"/>
                </a:solidFill>
                <a:effectLst/>
                <a:latin typeface="quote-cjk-patch"/>
              </a:rPr>
              <a:t>front-end: UI development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F8FAFF"/>
                </a:solidFill>
                <a:effectLst/>
                <a:latin typeface="quote-cjk-patch"/>
              </a:rPr>
              <a:t>back-end: Server/database logic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F8FAFF"/>
                </a:solidFill>
                <a:effectLst/>
                <a:latin typeface="quote-cjk-patch"/>
              </a:rPr>
              <a:t>integration: Merged features for testing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b="1" i="0" dirty="0">
                <a:solidFill>
                  <a:srgbClr val="F8FAFF"/>
                </a:solidFill>
                <a:effectLst/>
                <a:latin typeface="quote-cjk-patch"/>
              </a:rPr>
              <a:t>Workflow</a:t>
            </a: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F8FAFF"/>
                </a:solidFill>
                <a:effectLst/>
                <a:latin typeface="quote-cjk-patch"/>
              </a:rPr>
              <a:t>Feature branches → Integration testing → Merge to main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b="1" i="0" dirty="0">
                <a:solidFill>
                  <a:srgbClr val="F8FAFF"/>
                </a:solidFill>
                <a:effectLst/>
                <a:latin typeface="quote-cjk-patch"/>
              </a:rPr>
              <a:t>Screenshot</a:t>
            </a: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: Include image of commit history/branches</a:t>
            </a:r>
          </a:p>
          <a:p>
            <a:pPr algn="l"/>
            <a:r>
              <a:rPr lang="en-ZA" b="1" i="0" dirty="0">
                <a:solidFill>
                  <a:srgbClr val="F8FAFF"/>
                </a:solidFill>
                <a:effectLst/>
                <a:latin typeface="quote-cjk-patch"/>
              </a:rPr>
              <a:t>Code Quality</a:t>
            </a:r>
            <a:endParaRPr lang="en-ZA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ZA" b="1" i="0" dirty="0">
                <a:solidFill>
                  <a:srgbClr val="F8FAFF"/>
                </a:solidFill>
                <a:effectLst/>
                <a:latin typeface="quote-cjk-patch"/>
              </a:rPr>
              <a:t>Data Validation</a:t>
            </a: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F8FAFF"/>
                </a:solidFill>
                <a:effectLst/>
                <a:latin typeface="quote-cjk-patch"/>
              </a:rPr>
              <a:t>Input sanitization (e.g., form fields, API requests)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F8FAFF"/>
                </a:solidFill>
                <a:effectLst/>
                <a:latin typeface="quote-cjk-patch"/>
              </a:rPr>
              <a:t>Prepared statements for SQL queries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b="1" i="0" dirty="0">
                <a:solidFill>
                  <a:srgbClr val="F8FAFF"/>
                </a:solidFill>
                <a:effectLst/>
                <a:latin typeface="quote-cjk-patch"/>
              </a:rPr>
              <a:t>Structure &amp; Readability</a:t>
            </a:r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F8FAFF"/>
                </a:solidFill>
                <a:effectLst/>
                <a:latin typeface="quote-cjk-patch"/>
              </a:rPr>
              <a:t>Modular functions/files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F8FAFF"/>
                </a:solidFill>
                <a:effectLst/>
                <a:latin typeface="quote-cjk-patch"/>
              </a:rPr>
              <a:t>Consistent naming conventions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F8FAFF"/>
                </a:solidFill>
                <a:effectLst/>
                <a:latin typeface="quote-cjk-patch"/>
              </a:rPr>
              <a:t>Descriptive comments for complex logic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2F11A-E519-E041-B52D-2A6EDB0F8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341BE-7977-4D42-BBFD-8B384F225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919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56C6724C-9FF7-4DF9-B366-D5C52888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507" y="412356"/>
            <a:ext cx="5561556" cy="567670"/>
          </a:xfrm>
        </p:spPr>
        <p:txBody>
          <a:bodyPr/>
          <a:lstStyle/>
          <a:p>
            <a:r>
              <a:rPr lang="en-US"/>
              <a:t>Task 10: bonus task – push the boundries 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85F1817-57FD-4E22-B791-FB7031916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0314" y="1724987"/>
            <a:ext cx="2382386" cy="613702"/>
          </a:xfrm>
        </p:spPr>
        <p:txBody>
          <a:bodyPr/>
          <a:lstStyle/>
          <a:p>
            <a:r>
              <a:rPr lang="en-US" dirty="0"/>
              <a:t>Accessibility improvements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7A15FA0D-1700-430B-B189-08D820F8FD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1965" y="2596883"/>
            <a:ext cx="4201928" cy="384876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ZA" sz="1600" b="1" i="0" dirty="0">
                <a:solidFill>
                  <a:srgbClr val="F8FAFF"/>
                </a:solidFill>
                <a:effectLst/>
                <a:latin typeface="quote-cjk-patch"/>
              </a:rPr>
              <a:t>Dark/Light Mode Toggle</a:t>
            </a:r>
            <a:r>
              <a:rPr lang="en-ZA" sz="1600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ZA" sz="1600" b="0" i="0" dirty="0">
                <a:solidFill>
                  <a:srgbClr val="F8FAFF"/>
                </a:solidFill>
                <a:effectLst/>
                <a:latin typeface="quote-cjk-patch"/>
              </a:rPr>
              <a:t>User preference-based UI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ZA" sz="1600" b="1" i="0" dirty="0" err="1">
                <a:solidFill>
                  <a:srgbClr val="F8FAFF"/>
                </a:solidFill>
                <a:effectLst/>
                <a:latin typeface="quote-cjk-patch"/>
              </a:rPr>
              <a:t>Color</a:t>
            </a:r>
            <a:r>
              <a:rPr lang="en-ZA" sz="1600" b="1" i="0" dirty="0">
                <a:solidFill>
                  <a:srgbClr val="F8FAFF"/>
                </a:solidFill>
                <a:effectLst/>
                <a:latin typeface="quote-cjk-patch"/>
              </a:rPr>
              <a:t>-blind friendly</a:t>
            </a:r>
            <a:r>
              <a:rPr lang="en-ZA" sz="1600" b="0" i="0" dirty="0">
                <a:solidFill>
                  <a:srgbClr val="F8FAFF"/>
                </a:solidFill>
                <a:effectLst/>
                <a:latin typeface="quote-cjk-patch"/>
              </a:rPr>
              <a:t>: Avoided red-green reliance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sz="1600" b="1" i="0" dirty="0">
                <a:solidFill>
                  <a:srgbClr val="F8FAFF"/>
                </a:solidFill>
                <a:effectLst/>
                <a:latin typeface="quote-cjk-patch"/>
              </a:rPr>
              <a:t>Inclusive Design</a:t>
            </a:r>
            <a:r>
              <a:rPr lang="en-ZA" sz="1600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ZA" sz="1600" b="0" i="0" dirty="0">
                <a:solidFill>
                  <a:srgbClr val="F8FAFF"/>
                </a:solidFill>
                <a:effectLst/>
                <a:latin typeface="quote-cjk-patch"/>
              </a:rPr>
              <a:t>Error states show </a:t>
            </a:r>
            <a:r>
              <a:rPr lang="en-ZA" sz="1600" b="1" i="0" dirty="0">
                <a:solidFill>
                  <a:srgbClr val="F8FAFF"/>
                </a:solidFill>
                <a:effectLst/>
                <a:latin typeface="quote-cjk-patch"/>
              </a:rPr>
              <a:t>icons + labels</a:t>
            </a:r>
            <a:r>
              <a:rPr lang="en-ZA" sz="1600" b="0" i="0" dirty="0">
                <a:solidFill>
                  <a:srgbClr val="F8FAFF"/>
                </a:solidFill>
                <a:effectLst/>
                <a:latin typeface="quote-cjk-patch"/>
              </a:rPr>
              <a:t> (not just </a:t>
            </a:r>
            <a:r>
              <a:rPr lang="en-ZA" sz="1600" b="0" i="0" dirty="0" err="1">
                <a:solidFill>
                  <a:srgbClr val="F8FAFF"/>
                </a:solidFill>
                <a:effectLst/>
                <a:latin typeface="quote-cjk-patch"/>
              </a:rPr>
              <a:t>color</a:t>
            </a:r>
            <a:r>
              <a:rPr lang="en-ZA" sz="1600" b="0" i="0" dirty="0">
                <a:solidFill>
                  <a:srgbClr val="F8FAFF"/>
                </a:solidFill>
                <a:effectLst/>
                <a:latin typeface="quote-cjk-patch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ZA" sz="1600" b="1" i="0" dirty="0">
                <a:solidFill>
                  <a:srgbClr val="F8FAFF"/>
                </a:solidFill>
                <a:effectLst/>
                <a:latin typeface="quote-cjk-patch"/>
              </a:rPr>
              <a:t>High contrast</a:t>
            </a:r>
            <a:r>
              <a:rPr lang="en-ZA" sz="1600" b="0" i="0" dirty="0">
                <a:solidFill>
                  <a:srgbClr val="F8FAFF"/>
                </a:solidFill>
                <a:effectLst/>
                <a:latin typeface="quote-cjk-patch"/>
              </a:rPr>
              <a:t> in both modes for readability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16241FF-379D-4C5E-A5A9-5ACCE975E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1870" y="1724987"/>
            <a:ext cx="2382386" cy="613702"/>
          </a:xfrm>
        </p:spPr>
        <p:txBody>
          <a:bodyPr/>
          <a:lstStyle/>
          <a:p>
            <a:r>
              <a:rPr lang="en-US" dirty="0"/>
              <a:t>Security Enhancements</a:t>
            </a:r>
          </a:p>
        </p:txBody>
      </p:sp>
      <p:sp>
        <p:nvSpPr>
          <p:cNvPr id="254" name="Footer Placeholder 253">
            <a:extLst>
              <a:ext uri="{FF2B5EF4-FFF2-40B4-BE49-F238E27FC236}">
                <a16:creationId xmlns:a16="http://schemas.microsoft.com/office/drawing/2014/main" id="{9DF4D139-9BDD-4805-9790-7AE16FDFB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55" name="Slide Number Placeholder 254">
            <a:extLst>
              <a:ext uri="{FF2B5EF4-FFF2-40B4-BE49-F238E27FC236}">
                <a16:creationId xmlns:a16="http://schemas.microsoft.com/office/drawing/2014/main" id="{0911F1E0-1FA7-400E-8710-DAAD103CD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7" name="Text Placeholder 56">
            <a:extLst>
              <a:ext uri="{FF2B5EF4-FFF2-40B4-BE49-F238E27FC236}">
                <a16:creationId xmlns:a16="http://schemas.microsoft.com/office/drawing/2014/main" id="{CDB0E9A3-3EC2-234C-A842-3863714E89A3}"/>
              </a:ext>
            </a:extLst>
          </p:cNvPr>
          <p:cNvSpPr txBox="1">
            <a:spLocks/>
          </p:cNvSpPr>
          <p:nvPr/>
        </p:nvSpPr>
        <p:spPr>
          <a:xfrm>
            <a:off x="6726037" y="2594931"/>
            <a:ext cx="4201928" cy="38487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ZA" sz="1600" b="1" i="0" dirty="0">
                <a:solidFill>
                  <a:srgbClr val="F8FAFF"/>
                </a:solidFill>
                <a:effectLst/>
                <a:latin typeface="quote-cjk-patch"/>
              </a:rPr>
              <a:t>Environment Protection</a:t>
            </a:r>
            <a:r>
              <a:rPr lang="en-ZA" sz="1600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ZA" sz="1600" b="0" i="0" dirty="0">
                <a:solidFill>
                  <a:srgbClr val="F8FAFF"/>
                </a:solidFill>
                <a:effectLst/>
                <a:latin typeface="quote-cjk-patch"/>
              </a:rPr>
              <a:t>Used .env file for sensitive configs (no hardcoding)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sz="1600" b="1" i="0" dirty="0">
                <a:solidFill>
                  <a:srgbClr val="F8FAFF"/>
                </a:solidFill>
                <a:effectLst/>
                <a:latin typeface="quote-cjk-patch"/>
              </a:rPr>
              <a:t>Password Security</a:t>
            </a:r>
            <a:r>
              <a:rPr lang="en-ZA" sz="1600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ZA" sz="1600" b="1" i="0" dirty="0">
                <a:solidFill>
                  <a:srgbClr val="F8FAFF"/>
                </a:solidFill>
                <a:effectLst/>
                <a:latin typeface="quote-cjk-patch"/>
              </a:rPr>
              <a:t>SHA-256 hashing</a:t>
            </a:r>
            <a:r>
              <a:rPr lang="en-ZA" sz="1600" b="0" i="0" dirty="0">
                <a:solidFill>
                  <a:srgbClr val="F8FAFF"/>
                </a:solidFill>
                <a:effectLst/>
                <a:latin typeface="quote-cjk-patch"/>
              </a:rPr>
              <a:t> (no plaintext storage)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ZA" sz="1600" b="1" i="0" dirty="0">
                <a:solidFill>
                  <a:srgbClr val="F8FAFF"/>
                </a:solidFill>
                <a:effectLst/>
                <a:latin typeface="quote-cjk-patch"/>
              </a:rPr>
              <a:t>16-character salting</a:t>
            </a:r>
            <a:r>
              <a:rPr lang="en-ZA" sz="1600" b="0" i="0" dirty="0">
                <a:solidFill>
                  <a:srgbClr val="F8FAFF"/>
                </a:solidFill>
                <a:effectLst/>
                <a:latin typeface="quote-cjk-patch"/>
              </a:rPr>
              <a:t> (prevents rainbow table attacks)</a:t>
            </a:r>
          </a:p>
        </p:txBody>
      </p:sp>
    </p:spTree>
    <p:extLst>
      <p:ext uri="{BB962C8B-B14F-4D97-AF65-F5344CB8AC3E}">
        <p14:creationId xmlns:p14="http://schemas.microsoft.com/office/powerpoint/2010/main" val="2981683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from the compare it team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>
            <a:normAutofit fontScale="92500" lnSpcReduction="20000"/>
          </a:bodyPr>
          <a:lstStyle/>
          <a:p>
            <a:r>
              <a:rPr lang="en-ZA" b="1" i="0" u="none" strike="noStrike" dirty="0">
                <a:solidFill>
                  <a:srgbClr val="3E55C9"/>
                </a:solidFill>
                <a:effectLst/>
                <a:latin typeface="Arial" panose="020B0604020202020204" pitchFamily="34" charset="0"/>
              </a:rPr>
              <a:t>AYUSH BEEKUM</a:t>
            </a:r>
          </a:p>
          <a:p>
            <a:r>
              <a:rPr lang="en-ZA" b="1" i="0" u="none" strike="noStrike" dirty="0">
                <a:solidFill>
                  <a:srgbClr val="3E55C9"/>
                </a:solidFill>
                <a:effectLst/>
                <a:latin typeface="Arial" panose="020B0604020202020204" pitchFamily="34" charset="0"/>
              </a:rPr>
              <a:t>SHAVIR VALLABH</a:t>
            </a:r>
          </a:p>
          <a:p>
            <a:r>
              <a:rPr lang="en-ZA" b="1" i="0" u="none" strike="noStrike" dirty="0">
                <a:solidFill>
                  <a:srgbClr val="3E55C9"/>
                </a:solidFill>
                <a:effectLst/>
                <a:latin typeface="Arial" panose="020B0604020202020204" pitchFamily="34" charset="0"/>
              </a:rPr>
              <a:t>JAITIN MOODALLY</a:t>
            </a:r>
            <a:endParaRPr lang="en-ZA" b="1" dirty="0">
              <a:solidFill>
                <a:srgbClr val="3E55C9"/>
              </a:solidFill>
              <a:latin typeface="Arial" panose="020B0604020202020204" pitchFamily="34" charset="0"/>
            </a:endParaRPr>
          </a:p>
          <a:p>
            <a:r>
              <a:rPr lang="en-ZA" b="1" i="0" u="none" strike="noStrike" dirty="0">
                <a:solidFill>
                  <a:srgbClr val="3E55C9"/>
                </a:solidFill>
                <a:effectLst/>
                <a:latin typeface="Arial" panose="020B0604020202020204" pitchFamily="34" charset="0"/>
              </a:rPr>
              <a:t>CHINMAYI SANTHOSH</a:t>
            </a:r>
          </a:p>
          <a:p>
            <a:r>
              <a:rPr lang="en-ZA" b="1" i="0" u="none" strike="noStrike" dirty="0">
                <a:solidFill>
                  <a:srgbClr val="3E55C9"/>
                </a:solidFill>
                <a:effectLst/>
                <a:latin typeface="Arial" panose="020B0604020202020204" pitchFamily="34" charset="0"/>
              </a:rPr>
              <a:t>DIYA NAROTAM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4"/>
            <a:ext cx="2556579" cy="1328236"/>
          </a:xfrm>
        </p:spPr>
        <p:txBody>
          <a:bodyPr/>
          <a:lstStyle/>
          <a:p>
            <a:r>
              <a:rPr lang="en-US" dirty="0"/>
              <a:t>Customers are becoming to feel overwhelmed with the various options and fluctuating prices, it can feel to difficult to keep track.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7" y="1873815"/>
            <a:ext cx="2556578" cy="365125"/>
          </a:xfrm>
        </p:spPr>
        <p:txBody>
          <a:bodyPr/>
          <a:lstStyle/>
          <a:p>
            <a:r>
              <a:rPr lang="en-US" dirty="0"/>
              <a:t>UX design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7" y="2178444"/>
            <a:ext cx="2556578" cy="1291081"/>
          </a:xfrm>
        </p:spPr>
        <p:txBody>
          <a:bodyPr/>
          <a:lstStyle/>
          <a:p>
            <a:r>
              <a:rPr lang="en-US" dirty="0"/>
              <a:t>The user experience for many of these websites feel clunky, or outdated, nothing compelling to keep a customer using their website.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50602" y="4469546"/>
            <a:ext cx="2556577" cy="365125"/>
          </a:xfrm>
        </p:spPr>
        <p:txBody>
          <a:bodyPr/>
          <a:lstStyle/>
          <a:p>
            <a:r>
              <a:rPr lang="en-US" dirty="0"/>
              <a:t>Decline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50603" y="4834671"/>
            <a:ext cx="2556577" cy="1328236"/>
          </a:xfrm>
        </p:spPr>
        <p:txBody>
          <a:bodyPr/>
          <a:lstStyle/>
          <a:p>
            <a:r>
              <a:rPr lang="en-US" dirty="0"/>
              <a:t>Many of these websites are losing popularity because of not keeping up, poor user experience and lack of community interaction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1" name="Picture Placeholder 90" descr="market icon">
            <a:extLst>
              <a:ext uri="{FF2B5EF4-FFF2-40B4-BE49-F238E27FC236}">
                <a16:creationId xmlns:a16="http://schemas.microsoft.com/office/drawing/2014/main" id="{C6A83A1A-E2DA-4D40-B2A8-6FAABB76B4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/>
          <a:srcRect/>
          <a:stretch>
            <a:fillRect/>
          </a:stretch>
        </p:blipFill>
        <p:spPr>
          <a:xfrm>
            <a:off x="1404658" y="3330145"/>
            <a:ext cx="603504" cy="603504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546458"/>
            <a:ext cx="2640803" cy="1616414"/>
          </a:xfrm>
        </p:spPr>
        <p:txBody>
          <a:bodyPr/>
          <a:lstStyle/>
          <a:p>
            <a:r>
              <a:rPr lang="en-US" dirty="0"/>
              <a:t>Our website offers a user friendly and interactive experience that is easy to use, keeps customers updated and keeps up with today’s demands</a:t>
            </a:r>
          </a:p>
        </p:txBody>
      </p:sp>
      <p:pic>
        <p:nvPicPr>
          <p:cNvPr id="92" name="Picture Placeholder 91" descr="group of people icon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7503" y="4550146"/>
            <a:ext cx="2640803" cy="1616414"/>
          </a:xfrm>
        </p:spPr>
        <p:txBody>
          <a:bodyPr/>
          <a:lstStyle/>
          <a:p>
            <a:r>
              <a:rPr lang="en-US" dirty="0"/>
              <a:t>The best part is that anyone can use our service. We web scrape products from multiple sources to bring a wide range of options to view in the tech accessory department</a:t>
            </a:r>
          </a:p>
        </p:txBody>
      </p:sp>
      <p:pic>
        <p:nvPicPr>
          <p:cNvPr id="93" name="Picture Placeholder 92" descr="piggy bank icon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534014"/>
            <a:ext cx="2640803" cy="1616414"/>
          </a:xfrm>
        </p:spPr>
        <p:txBody>
          <a:bodyPr/>
          <a:lstStyle/>
          <a:p>
            <a:r>
              <a:rPr lang="en-US" dirty="0"/>
              <a:t>We make sure our website finds the best offers for the any products you may be looking for, including sending you emails on products in your wish list if a new better offer is available</a:t>
            </a:r>
          </a:p>
        </p:txBody>
      </p:sp>
      <p:pic>
        <p:nvPicPr>
          <p:cNvPr id="94" name="Picture Placeholder 93" descr="stack of papers icon">
            <a:extLst>
              <a:ext uri="{FF2B5EF4-FFF2-40B4-BE49-F238E27FC236}">
                <a16:creationId xmlns:a16="http://schemas.microsoft.com/office/drawing/2014/main" id="{8C7C9F51-16A3-43F8-8724-9F145C4AD5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7" y="4534014"/>
            <a:ext cx="2640803" cy="1616414"/>
          </a:xfrm>
        </p:spPr>
        <p:txBody>
          <a:bodyPr/>
          <a:lstStyle/>
          <a:p>
            <a:r>
              <a:rPr lang="en-US" dirty="0"/>
              <a:t>Our design ensures for an inviting and use- friendly experience that anybody can use with ease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pic>
        <p:nvPicPr>
          <p:cNvPr id="42" name="Picture Placeholder 41" descr="box icon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861988"/>
            <a:ext cx="3008630" cy="636682"/>
          </a:xfrm>
        </p:spPr>
        <p:txBody>
          <a:bodyPr/>
          <a:lstStyle/>
          <a:p>
            <a:r>
              <a:rPr lang="en-ZA" dirty="0"/>
              <a:t>Only product specifically dedicated to the tech accessory market is considered </a:t>
            </a:r>
            <a:endParaRPr lang="en-US" dirty="0"/>
          </a:p>
        </p:txBody>
      </p:sp>
      <p:pic>
        <p:nvPicPr>
          <p:cNvPr id="43" name="Picture Placeholder 42" descr="market icon">
            <a:extLst>
              <a:ext uri="{FF2B5EF4-FFF2-40B4-BE49-F238E27FC236}">
                <a16:creationId xmlns:a16="http://schemas.microsoft.com/office/drawing/2014/main" id="{68703471-66FD-4701-B79F-C054E717F5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9"/>
            <a:ext cx="3008631" cy="348162"/>
          </a:xfrm>
        </p:spPr>
        <p:txBody>
          <a:bodyPr/>
          <a:lstStyle/>
          <a:p>
            <a:r>
              <a:rPr lang="en-US" dirty="0"/>
              <a:t>Modern and updated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2861988"/>
            <a:ext cx="3008630" cy="636682"/>
          </a:xfrm>
        </p:spPr>
        <p:txBody>
          <a:bodyPr/>
          <a:lstStyle/>
          <a:p>
            <a:r>
              <a:rPr lang="en-ZA" dirty="0"/>
              <a:t>Technology is constantly evolving and becoming better consistently, our service ensures you are able to keep up</a:t>
            </a:r>
          </a:p>
        </p:txBody>
      </p:sp>
      <p:pic>
        <p:nvPicPr>
          <p:cNvPr id="45" name="Picture Placeholder 44" descr="clipboard with check list icon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9" y="5044309"/>
            <a:ext cx="3008631" cy="348162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69" y="5337618"/>
            <a:ext cx="3008630" cy="636682"/>
          </a:xfrm>
        </p:spPr>
        <p:txBody>
          <a:bodyPr/>
          <a:lstStyle/>
          <a:p>
            <a:r>
              <a:rPr lang="en-ZA" dirty="0"/>
              <a:t>Strenuous testing was done to ensure the website is 100% functional and working</a:t>
            </a:r>
          </a:p>
        </p:txBody>
      </p:sp>
      <p:pic>
        <p:nvPicPr>
          <p:cNvPr id="44" name="Picture Placeholder 43" descr="two people talking icon">
            <a:extLst>
              <a:ext uri="{FF2B5EF4-FFF2-40B4-BE49-F238E27FC236}">
                <a16:creationId xmlns:a16="http://schemas.microsoft.com/office/drawing/2014/main" id="{32FDE888-33A7-493E-A23F-0EAAB9E1095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6"/>
          <a:srcRect t="131" b="131"/>
          <a:stretch>
            <a:fillRect/>
          </a:stretch>
        </p:blipFill>
        <p:spPr>
          <a:xfrm>
            <a:off x="7906631" y="4298696"/>
            <a:ext cx="603504" cy="603504"/>
          </a:xfrm>
          <a:prstGeom prst="rect">
            <a:avLst/>
          </a:prstGeom>
        </p:spPr>
      </p:pic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80" y="5047681"/>
            <a:ext cx="3008631" cy="348162"/>
          </a:xfrm>
        </p:spPr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3980" y="5340990"/>
            <a:ext cx="3008630" cy="636682"/>
          </a:xfrm>
        </p:spPr>
        <p:txBody>
          <a:bodyPr/>
          <a:lstStyle/>
          <a:p>
            <a:r>
              <a:rPr lang="en-ZA" dirty="0"/>
              <a:t>Designed by young and bright minds eager to learn and adapt the to current 4IR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steps to making the website come alive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7643230" cy="579245"/>
          </a:xfrm>
        </p:spPr>
        <p:txBody>
          <a:bodyPr/>
          <a:lstStyle/>
          <a:p>
            <a:r>
              <a:rPr lang="en-US" dirty="0"/>
              <a:t>Task 1: researching OUR TOPIC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511" y="3417877"/>
            <a:ext cx="2806280" cy="365125"/>
          </a:xfrm>
        </p:spPr>
        <p:txBody>
          <a:bodyPr/>
          <a:lstStyle/>
          <a:p>
            <a:r>
              <a:rPr lang="en-ZA" dirty="0"/>
              <a:t>Research​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5511" y="3766050"/>
            <a:ext cx="2806280" cy="1148945"/>
          </a:xfrm>
        </p:spPr>
        <p:txBody>
          <a:bodyPr/>
          <a:lstStyle/>
          <a:p>
            <a:pPr algn="l"/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Driven by internet growth and COVID-19, online shopping has surged due to convenience, product variety, and competitive pricing.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4520" y="3400925"/>
            <a:ext cx="2806280" cy="365125"/>
          </a:xfrm>
        </p:spPr>
        <p:txBody>
          <a:bodyPr/>
          <a:lstStyle/>
          <a:p>
            <a:r>
              <a:rPr lang="en-ZA" dirty="0"/>
              <a:t>Abstract​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4520" y="3749098"/>
            <a:ext cx="2806280" cy="1148945"/>
          </a:xfrm>
        </p:spPr>
        <p:txBody>
          <a:bodyPr/>
          <a:lstStyle/>
          <a:p>
            <a:pPr algn="l"/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Products categorized (electronics, apparel, etc.) and rated via star systems.</a:t>
            </a:r>
          </a:p>
          <a:p>
            <a:pPr algn="l"/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Personalization (recommendations, filters) and community reviews enhance engagement.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63529" y="3400925"/>
            <a:ext cx="2692240" cy="365125"/>
          </a:xfrm>
        </p:spPr>
        <p:txBody>
          <a:bodyPr/>
          <a:lstStyle/>
          <a:p>
            <a:r>
              <a:rPr lang="en-ZA" dirty="0"/>
              <a:t>Design​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F20205F-2E3B-455D-AD51-19DBA042B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63529" y="3749098"/>
            <a:ext cx="2692240" cy="1148945"/>
          </a:xfrm>
        </p:spPr>
        <p:txBody>
          <a:bodyPr/>
          <a:lstStyle/>
          <a:p>
            <a:pPr algn="l"/>
            <a:r>
              <a:rPr lang="en-ZA" b="0" i="0" dirty="0">
                <a:solidFill>
                  <a:srgbClr val="F8FAFF"/>
                </a:solidFill>
                <a:effectLst/>
                <a:latin typeface="quote-cjk-patch"/>
              </a:rPr>
              <a:t>Success hinges on user-friendly UX, real-time price aggregation, and community-driven discovery to stand out in the competitive space.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68225" y="2771218"/>
            <a:ext cx="65900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95812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077" y="2471644"/>
            <a:ext cx="599148" cy="59914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4821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F06236B-DDE6-47A9-8020-9F1D55DB8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8086" y="2471644"/>
            <a:ext cx="599148" cy="59914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36810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228EBB1-292A-4381-80B0-8545A1B57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10075" y="2471644"/>
            <a:ext cx="599148" cy="59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18161-E3A5-2B44-886B-FFAA5E1A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39" y="171447"/>
            <a:ext cx="7365009" cy="1541607"/>
          </a:xfrm>
        </p:spPr>
        <p:txBody>
          <a:bodyPr/>
          <a:lstStyle/>
          <a:p>
            <a:r>
              <a:rPr lang="en-US" dirty="0"/>
              <a:t>Task 2: ER Diagram overview</a:t>
            </a: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0AA54405-1391-7A4E-A0EB-B1DF2E9D1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880" y="1819297"/>
            <a:ext cx="8532067" cy="476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10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80501"/>
            <a:ext cx="5097428" cy="991689"/>
          </a:xfrm>
        </p:spPr>
        <p:txBody>
          <a:bodyPr/>
          <a:lstStyle/>
          <a:p>
            <a:r>
              <a:rPr lang="en-US" dirty="0"/>
              <a:t>Task 3: Mapping the ER To a relational schema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B0169F7-C655-419A-837E-361F2B2148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7591" y="1365106"/>
            <a:ext cx="2323005" cy="451263"/>
          </a:xfrm>
        </p:spPr>
        <p:txBody>
          <a:bodyPr/>
          <a:lstStyle/>
          <a:p>
            <a:pPr lvl="0"/>
            <a:r>
              <a:rPr lang="en-US" sz="2000" dirty="0"/>
              <a:t>Step one:</a:t>
            </a:r>
            <a:endParaRPr lang="en-US" sz="2000" noProof="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686A163-9DC0-4062-B9F2-7356DCF3AE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7591" y="1964823"/>
            <a:ext cx="2693129" cy="1151633"/>
          </a:xfrm>
        </p:spPr>
        <p:txBody>
          <a:bodyPr/>
          <a:lstStyle/>
          <a:p>
            <a:r>
              <a:rPr lang="en-ZA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mapping of strong(regular) entity types and simple attributes</a:t>
            </a:r>
            <a:endParaRPr lang="en-US" sz="11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CFF5-858C-4164-9FC5-90CD2124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45F8A3-F409-4E82-902F-3686B4C01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7591" y="1876345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96AF7E84-0D62-004A-B0BD-4745147ED6C8}"/>
              </a:ext>
            </a:extLst>
          </p:cNvPr>
          <p:cNvSpPr txBox="1">
            <a:spLocks/>
          </p:cNvSpPr>
          <p:nvPr/>
        </p:nvSpPr>
        <p:spPr>
          <a:xfrm>
            <a:off x="307590" y="3176434"/>
            <a:ext cx="2323005" cy="451263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0" cap="all" spc="4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Step TWO: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415D1E1-C57C-A14D-8F5D-92A11B0E0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7590" y="3744833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3D0C3164-447E-B54A-A1C0-886CBC31F2B3}"/>
              </a:ext>
            </a:extLst>
          </p:cNvPr>
          <p:cNvSpPr txBox="1">
            <a:spLocks/>
          </p:cNvSpPr>
          <p:nvPr/>
        </p:nvSpPr>
        <p:spPr>
          <a:xfrm>
            <a:off x="307592" y="3840727"/>
            <a:ext cx="2323004" cy="115163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Add the Weak entities and connect relationship with their strong entity, in our ER we do not implement weak entities hence no entities will be in the schema</a:t>
            </a:r>
            <a:endParaRPr lang="en-ZA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B93315B1-AEDE-CC4C-A7F5-61F1BC1E45EE}"/>
              </a:ext>
            </a:extLst>
          </p:cNvPr>
          <p:cNvSpPr txBox="1">
            <a:spLocks/>
          </p:cNvSpPr>
          <p:nvPr/>
        </p:nvSpPr>
        <p:spPr>
          <a:xfrm>
            <a:off x="307590" y="5006823"/>
            <a:ext cx="2323005" cy="451263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0" cap="all" spc="4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Step THREE: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52D04C5F-9A49-454F-AE75-FDF33C687955}"/>
              </a:ext>
            </a:extLst>
          </p:cNvPr>
          <p:cNvSpPr txBox="1">
            <a:spLocks/>
          </p:cNvSpPr>
          <p:nvPr/>
        </p:nvSpPr>
        <p:spPr>
          <a:xfrm>
            <a:off x="307591" y="5514679"/>
            <a:ext cx="2173453" cy="115163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No one-to-one relationships</a:t>
            </a:r>
            <a:r>
              <a:rPr lang="en-ZA" dirty="0">
                <a:effectLst/>
              </a:rPr>
              <a:t> 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BEF530-B42D-CD4C-8251-E845248E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7590" y="5514679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F2260B18-BB4B-6743-AF6A-20BDA9AF8C27}"/>
              </a:ext>
            </a:extLst>
          </p:cNvPr>
          <p:cNvSpPr txBox="1">
            <a:spLocks/>
          </p:cNvSpPr>
          <p:nvPr/>
        </p:nvSpPr>
        <p:spPr>
          <a:xfrm>
            <a:off x="2608534" y="3203368"/>
            <a:ext cx="2323005" cy="451263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0" cap="all" spc="4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Step FOUR: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CD976E-1730-C84B-8F27-464C1F20B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08534" y="3754773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22E7BAC7-7396-F64F-96E8-3958F3DF0AFF}"/>
              </a:ext>
            </a:extLst>
          </p:cNvPr>
          <p:cNvSpPr txBox="1">
            <a:spLocks/>
          </p:cNvSpPr>
          <p:nvPr/>
        </p:nvSpPr>
        <p:spPr>
          <a:xfrm>
            <a:off x="2608534" y="386513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Connected the 1-N relationships </a:t>
            </a:r>
            <a:endParaRPr lang="en-US" sz="1100" dirty="0"/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83F0182A-896B-8945-8964-02B78F319C1D}"/>
              </a:ext>
            </a:extLst>
          </p:cNvPr>
          <p:cNvSpPr txBox="1">
            <a:spLocks/>
          </p:cNvSpPr>
          <p:nvPr/>
        </p:nvSpPr>
        <p:spPr>
          <a:xfrm>
            <a:off x="2608533" y="5015686"/>
            <a:ext cx="2323005" cy="451263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0" cap="all" spc="4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Step FIVE: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9B5009-C2D6-A24A-B598-448B16F95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30595" y="5514679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3B564BEF-2D74-CF4E-B604-CA0097944643}"/>
              </a:ext>
            </a:extLst>
          </p:cNvPr>
          <p:cNvSpPr txBox="1">
            <a:spLocks/>
          </p:cNvSpPr>
          <p:nvPr/>
        </p:nvSpPr>
        <p:spPr>
          <a:xfrm>
            <a:off x="2608533" y="5522449"/>
            <a:ext cx="2323005" cy="115163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Creating relationships from the M-N relationships</a:t>
            </a:r>
            <a:r>
              <a:rPr lang="en-ZA" dirty="0">
                <a:effectLst/>
              </a:rPr>
              <a:t> </a:t>
            </a:r>
            <a:endParaRPr lang="en-US" dirty="0"/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B8266684-B918-B047-99D8-F059E240E506}"/>
              </a:ext>
            </a:extLst>
          </p:cNvPr>
          <p:cNvSpPr txBox="1">
            <a:spLocks/>
          </p:cNvSpPr>
          <p:nvPr/>
        </p:nvSpPr>
        <p:spPr>
          <a:xfrm>
            <a:off x="5301662" y="3229186"/>
            <a:ext cx="2323005" cy="451263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0" cap="all" spc="4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Step SIX: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1FEC2D8-6309-E042-B56E-69959EA5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301662" y="3754773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3">
            <a:extLst>
              <a:ext uri="{FF2B5EF4-FFF2-40B4-BE49-F238E27FC236}">
                <a16:creationId xmlns:a16="http://schemas.microsoft.com/office/drawing/2014/main" id="{2C914A86-5276-FC4B-85D3-C6A8F599303F}"/>
              </a:ext>
            </a:extLst>
          </p:cNvPr>
          <p:cNvSpPr txBox="1">
            <a:spLocks/>
          </p:cNvSpPr>
          <p:nvPr/>
        </p:nvSpPr>
        <p:spPr>
          <a:xfrm>
            <a:off x="5301662" y="3864053"/>
            <a:ext cx="3126721" cy="115163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Mapping of multivalued attributes, we do not use multivalued attributes hence are not in the schema</a:t>
            </a:r>
            <a:r>
              <a:rPr lang="en-ZA" dirty="0">
                <a:effectLst/>
              </a:rPr>
              <a:t> </a:t>
            </a:r>
            <a:endParaRPr lang="en-US" dirty="0"/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AACCF9C-F7C4-F94F-A974-D008A8B39175}"/>
              </a:ext>
            </a:extLst>
          </p:cNvPr>
          <p:cNvSpPr txBox="1">
            <a:spLocks/>
          </p:cNvSpPr>
          <p:nvPr/>
        </p:nvSpPr>
        <p:spPr>
          <a:xfrm>
            <a:off x="5255508" y="5071186"/>
            <a:ext cx="2323005" cy="451263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0" cap="all" spc="4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Step SEVEN: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49CB609-FED6-6C46-9960-BA0141BFB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301662" y="5558266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3">
            <a:extLst>
              <a:ext uri="{FF2B5EF4-FFF2-40B4-BE49-F238E27FC236}">
                <a16:creationId xmlns:a16="http://schemas.microsoft.com/office/drawing/2014/main" id="{5D8C658F-EB72-004C-9547-03F717F494BC}"/>
              </a:ext>
            </a:extLst>
          </p:cNvPr>
          <p:cNvSpPr txBox="1">
            <a:spLocks/>
          </p:cNvSpPr>
          <p:nvPr/>
        </p:nvSpPr>
        <p:spPr>
          <a:xfrm>
            <a:off x="5301662" y="5577949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No N-</a:t>
            </a:r>
            <a:r>
              <a:rPr lang="en-ZA" dirty="0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ary</a:t>
            </a:r>
            <a:r>
              <a:rPr lang="en-ZA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relationships</a:t>
            </a:r>
            <a:r>
              <a:rPr lang="en-ZA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113</TotalTime>
  <Words>1142</Words>
  <Application>Microsoft Macintosh PowerPoint</Application>
  <PresentationFormat>Widescreen</PresentationFormat>
  <Paragraphs>207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Century Gothic Bold</vt:lpstr>
      <vt:lpstr>Courier New</vt:lpstr>
      <vt:lpstr>Daytona Pro Light</vt:lpstr>
      <vt:lpstr>quote-cjk-patch</vt:lpstr>
      <vt:lpstr>Times New Roman</vt:lpstr>
      <vt:lpstr>Office Theme</vt:lpstr>
      <vt:lpstr>COMPARE IT</vt:lpstr>
      <vt:lpstr>GROUP ROLES</vt:lpstr>
      <vt:lpstr>Problem</vt:lpstr>
      <vt:lpstr>Solution</vt:lpstr>
      <vt:lpstr>Product Overview</vt:lpstr>
      <vt:lpstr>Our steps to making the website come alive</vt:lpstr>
      <vt:lpstr>Task 1: researching OUR TOPIC</vt:lpstr>
      <vt:lpstr>Task 2: ER Diagram overview</vt:lpstr>
      <vt:lpstr>Task 3: Mapping the ER To a relational schema</vt:lpstr>
      <vt:lpstr>Task 4: RELATION SCHEMA </vt:lpstr>
      <vt:lpstr>Our DATABASE STRUCTURE user table:</vt:lpstr>
      <vt:lpstr>PRODUCT TABLE:</vt:lpstr>
      <vt:lpstr>OFFERS TABLE:</vt:lpstr>
      <vt:lpstr>review TABLE:</vt:lpstr>
      <vt:lpstr>Product_image TABLE:</vt:lpstr>
      <vt:lpstr>retailer TABLE:</vt:lpstr>
      <vt:lpstr>Task 5:</vt:lpstr>
      <vt:lpstr>Task 6: data</vt:lpstr>
      <vt:lpstr>Task 7: Analyze and optimize</vt:lpstr>
      <vt:lpstr>Task 8: development</vt:lpstr>
      <vt:lpstr>Task 10: bonus task – push the boundries </vt:lpstr>
      <vt:lpstr>Thank you from the compare it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COMPARE IT</dc:title>
  <dc:creator/>
  <cp:lastModifiedBy>Rakesh Beekum</cp:lastModifiedBy>
  <cp:revision>5</cp:revision>
  <dcterms:created xsi:type="dcterms:W3CDTF">2025-05-26T22:47:25Z</dcterms:created>
  <dcterms:modified xsi:type="dcterms:W3CDTF">2025-05-27T00:44:18Z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